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ue Roman" charset="1" panose="00000500000000000000"/>
      <p:regular r:id="rId10"/>
    </p:embeddedFont>
    <p:embeddedFont>
      <p:font typeface="Times Neue Roman Bold" charset="1" panose="00000800000000000000"/>
      <p:regular r:id="rId11"/>
    </p:embeddedFont>
    <p:embeddedFont>
      <p:font typeface="Times Neue Roman Italics" charset="1" panose="00000500000000000000"/>
      <p:regular r:id="rId12"/>
    </p:embeddedFont>
    <p:embeddedFont>
      <p:font typeface="Times Neue Roman Bold Italics" charset="1" panose="00000800000000000000"/>
      <p:regular r:id="rId13"/>
    </p:embeddedFont>
    <p:embeddedFont>
      <p:font typeface="Vesper Libre Regular" charset="1" panose="00000500000000000000"/>
      <p:regular r:id="rId14"/>
    </p:embeddedFont>
    <p:embeddedFont>
      <p:font typeface="Vesper Libre Regular Bold" charset="1" panose="00000600000000000000"/>
      <p:regular r:id="rId15"/>
    </p:embeddedFont>
    <p:embeddedFont>
      <p:font typeface="29LT Zarid Text" charset="1" panose="00000500000000000000"/>
      <p:regular r:id="rId16"/>
    </p:embeddedFont>
    <p:embeddedFont>
      <p:font typeface="29LT Zarid Text Bold" charset="1" panose="00000800000000000000"/>
      <p:regular r:id="rId17"/>
    </p:embeddedFont>
    <p:embeddedFont>
      <p:font typeface="29LT Zarid Text Italics" charset="1" panose="00000500000000000000"/>
      <p:regular r:id="rId18"/>
    </p:embeddedFont>
    <p:embeddedFont>
      <p:font typeface="29LT Zarid Text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56" Target="slides/slide37.xml" Type="http://schemas.openxmlformats.org/officeDocument/2006/relationships/slide"/><Relationship Id="rId57" Target="slides/slide38.xml" Type="http://schemas.openxmlformats.org/officeDocument/2006/relationships/slide"/><Relationship Id="rId58" Target="slides/slide39.xml" Type="http://schemas.openxmlformats.org/officeDocument/2006/relationships/slide"/><Relationship Id="rId59" Target="slides/slide40.xml" Type="http://schemas.openxmlformats.org/officeDocument/2006/relationships/slide"/><Relationship Id="rId6" Target="fonts/font6.fntdata" Type="http://schemas.openxmlformats.org/officeDocument/2006/relationships/font"/><Relationship Id="rId60" Target="slides/slide41.xml" Type="http://schemas.openxmlformats.org/officeDocument/2006/relationships/slide"/><Relationship Id="rId61" Target="slides/slide42.xml" Type="http://schemas.openxmlformats.org/officeDocument/2006/relationships/slide"/><Relationship Id="rId62" Target="slides/slide43.xml" Type="http://schemas.openxmlformats.org/officeDocument/2006/relationships/slide"/><Relationship Id="rId63" Target="slides/slide44.xml" Type="http://schemas.openxmlformats.org/officeDocument/2006/relationships/slide"/><Relationship Id="rId64" Target="slides/slide45.xml" Type="http://schemas.openxmlformats.org/officeDocument/2006/relationships/slide"/><Relationship Id="rId65" Target="slides/slide46.xml" Type="http://schemas.openxmlformats.org/officeDocument/2006/relationships/slide"/><Relationship Id="rId66" Target="slides/slide47.xml" Type="http://schemas.openxmlformats.org/officeDocument/2006/relationships/slide"/><Relationship Id="rId67" Target="slides/slide48.xml" Type="http://schemas.openxmlformats.org/officeDocument/2006/relationships/slide"/><Relationship Id="rId68" Target="slides/slide49.xml" Type="http://schemas.openxmlformats.org/officeDocument/2006/relationships/slide"/><Relationship Id="rId69" Target="slides/slide50.xml" Type="http://schemas.openxmlformats.org/officeDocument/2006/relationships/slide"/><Relationship Id="rId7" Target="fonts/font7.fntdata" Type="http://schemas.openxmlformats.org/officeDocument/2006/relationships/font"/><Relationship Id="rId70" Target="slides/slide51.xml" Type="http://schemas.openxmlformats.org/officeDocument/2006/relationships/slide"/><Relationship Id="rId71" Target="slides/slide52.xml" Type="http://schemas.openxmlformats.org/officeDocument/2006/relationships/slide"/><Relationship Id="rId72" Target="slides/slide53.xml" Type="http://schemas.openxmlformats.org/officeDocument/2006/relationships/slide"/><Relationship Id="rId73" Target="slides/slide54.xml" Type="http://schemas.openxmlformats.org/officeDocument/2006/relationships/slide"/><Relationship Id="rId74" Target="slides/slide55.xml" Type="http://schemas.openxmlformats.org/officeDocument/2006/relationships/slide"/><Relationship Id="rId75" Target="slides/slide56.xml" Type="http://schemas.openxmlformats.org/officeDocument/2006/relationships/slide"/><Relationship Id="rId76" Target="slides/slide5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66609" y="6281737"/>
            <a:ext cx="6315739" cy="34924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738313"/>
            <a:ext cx="13889942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39"/>
              </a:lnSpc>
            </a:pPr>
            <a:r>
              <a:rPr lang="en-US" sz="8799">
                <a:solidFill>
                  <a:srgbClr val="250542"/>
                </a:solidFill>
                <a:latin typeface="Vesper Libre Regular"/>
              </a:rPr>
              <a:t>Cloud Solution Architect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4250" y="3214688"/>
            <a:ext cx="10180817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Module 2</a:t>
            </a:r>
          </a:p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Lecture 2</a:t>
            </a:r>
          </a:p>
          <a:p>
            <a:pPr>
              <a:lnSpc>
                <a:spcPts val="5774"/>
              </a:lnSpc>
            </a:pPr>
          </a:p>
          <a:p>
            <a:pPr marL="0" indent="0" lvl="0"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Introduction to Linux Operating System and Virtualization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74582" y="3376975"/>
            <a:ext cx="12138835" cy="491743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04925"/>
            <a:ext cx="1648493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Distributions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72078" y="8580156"/>
            <a:ext cx="4943844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250542"/>
                </a:solidFill>
                <a:latin typeface="Times Neue Roman"/>
              </a:rPr>
              <a:t>and 1200+ more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925"/>
            <a:ext cx="1648493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Major Linux Distributions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7016" y="2865156"/>
            <a:ext cx="16230600" cy="573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RedHat Enterprise Linux: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https://www.redhat.com/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Debian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https://www.debian.org/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Ubuntu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https://ubuntu.com/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Fedora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Core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https://getfedora.org/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CentOS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https://www.centos.org/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Kali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Linux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https://www.kali.org/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925"/>
            <a:ext cx="1648493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Major Linux Distributions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6963" y="2985472"/>
            <a:ext cx="16892337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RedHat Enterprise Linux: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PC, server, hypervisors, cloud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Debian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laptops, PC, servers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Ubuntu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laptops, PC, servers, hypervisors, cloud, IoT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Fedora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Core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laptops, PC, servers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CentOS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servers, cloud, hypervisor</a:t>
            </a:r>
          </a:p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Kali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Linux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Penetration testing, laptop, pc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58721" y="1028700"/>
            <a:ext cx="7287349" cy="73133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04925"/>
            <a:ext cx="953032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Kernel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7384" y="2404110"/>
            <a:ext cx="9831337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T</a:t>
            </a:r>
            <a:r>
              <a:rPr lang="en-US" sz="4000">
                <a:solidFill>
                  <a:srgbClr val="250542"/>
                </a:solidFill>
                <a:latin typeface="Times Neue Roman"/>
              </a:rPr>
              <a:t>he main layer between the OS and hardware.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Helps with process and memory management, file systems, device control, and networking.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925"/>
            <a:ext cx="953032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7384" y="3326531"/>
            <a:ext cx="16731916" cy="491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Version 0.01 (May 1991) had no networking, ran only on 80386-compatible Intel processors and on PC hardware, had extremely limited device-drive support, and supported only the Minix file system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Linux 1.0 (March 1994) included these new features: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UNIX’s standard TCP/IP networking protocols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BSD-compatible socket interface for networking programming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Device-driver support for running IP over an Ethernet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925"/>
            <a:ext cx="953032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7384" y="3326531"/>
            <a:ext cx="16731916" cy="491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Enhanced file system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a range of SCSI controllers for 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high-performance disk access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Extra hardware support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Version 1.2 (March 1995) was the final PC-only Linux kernel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 Kernels with odd version numbers are development kernels, those with even numbers are production kernels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925"/>
            <a:ext cx="953032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7384" y="3146057"/>
            <a:ext cx="16731916" cy="562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Released in June 1996, 2.0 added two major new capabilities: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multiple architectures, including a fully 64-bit native Alpha port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multiprocessor architectures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Other new features included: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Improved memory-management code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Improved TCP/IP performance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internal kernel threads, for handling dependencies between loadable modules, and for automatic loading of modules on demand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925"/>
            <a:ext cx="953032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7384" y="3146057"/>
            <a:ext cx="16731916" cy="562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Standardized configuration interface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Available for Motorola 68000-series processors, Sun Sparc systems, and for PC and PowerMac systems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2.4 and 2.6 increased SMP support, added journaling file system, preemptive kernel, 64-bit memory support</a:t>
            </a:r>
          </a:p>
          <a:p>
            <a:pPr marL="863608" indent="-431804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3.0 released in 2011, the 20th anniversary of Linux, improved virtualization support, a new page write-back facility, improved memory management, new Completely Fair Scheduler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03346" y="3558353"/>
            <a:ext cx="8481308" cy="49781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295400"/>
            <a:ext cx="16230600" cy="113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9200">
                <a:solidFill>
                  <a:srgbClr val="250542"/>
                </a:solidFill>
                <a:latin typeface="Vesper Libre Regular"/>
              </a:rPr>
              <a:t>Understanding Kernel Versions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70596" y="2789787"/>
            <a:ext cx="11205299" cy="646851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295400"/>
            <a:ext cx="16230600" cy="113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9200">
                <a:solidFill>
                  <a:srgbClr val="250542"/>
                </a:solidFill>
                <a:latin typeface="Vesper Libre Regular"/>
              </a:rPr>
              <a:t>Understanding Kernel Versions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81153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Recap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999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1 - Lecture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03725"/>
            <a:ext cx="16636286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Cloud Computing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IaaS, PaaS, SaaS, On-Prem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9323" t="8817" r="10990" b="0"/>
          <a:stretch>
            <a:fillRect/>
          </a:stretch>
        </p:blipFill>
        <p:spPr>
          <a:xfrm flipH="false" flipV="false" rot="0">
            <a:off x="9310255" y="2426974"/>
            <a:ext cx="7710055" cy="759796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295400"/>
            <a:ext cx="16230600" cy="113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9200">
                <a:solidFill>
                  <a:srgbClr val="250542"/>
                </a:solidFill>
                <a:latin typeface="Vesper Libre Regular"/>
              </a:rPr>
              <a:t>Download Linux Kernel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2275" y="3943215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https://kernel.org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3943215"/>
            <a:ext cx="16717025" cy="158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Creation of a virtual version of something</a:t>
            </a:r>
          </a:p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Simulates hardware functionality to create a virtual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Virtualization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3462882"/>
            <a:ext cx="16717025" cy="401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Virtualization/emulation of a computer system</a:t>
            </a:r>
          </a:p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Based on computer architectures</a:t>
            </a:r>
          </a:p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Provide functionality of a physical computer</a:t>
            </a:r>
          </a:p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implementations may involve specialized hardware, software, or a combination.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Virtual Machine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3462882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Provide a substitute for a real machine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System Virtual Machine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3462882"/>
            <a:ext cx="16717025" cy="158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Designed to execute computer programs in a platform-independent environment.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Process Virtual Machine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457" t="0" r="4250" b="79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42275" y="4183722"/>
            <a:ext cx="3991838" cy="14536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65900" y="4183722"/>
            <a:ext cx="3391953" cy="14536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14959" y="2362476"/>
            <a:ext cx="2092128" cy="13838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31090" r="3405" b="31846"/>
          <a:stretch>
            <a:fillRect/>
          </a:stretch>
        </p:blipFill>
        <p:spPr>
          <a:xfrm flipH="false" flipV="false" rot="0">
            <a:off x="13976371" y="4429583"/>
            <a:ext cx="2730717" cy="10477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586528" y="4343805"/>
            <a:ext cx="3561168" cy="113352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736394" y="5637416"/>
            <a:ext cx="4042919" cy="404291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2275" y="2622299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Software that creates and runs a virtual machine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Hypervisor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2622299"/>
            <a:ext cx="16717025" cy="158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runs directly on the underlying computer's physical hardware, interacting directly with its CPU, memory, and physical storage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Type 1 Hypervisor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85433" y="4924808"/>
            <a:ext cx="4715651" cy="31192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31090" r="3405" b="31846"/>
          <a:stretch>
            <a:fillRect/>
          </a:stretch>
        </p:blipFill>
        <p:spPr>
          <a:xfrm flipH="false" flipV="false" rot="0">
            <a:off x="2466160" y="5783669"/>
            <a:ext cx="5891208" cy="226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2622299"/>
            <a:ext cx="16717025" cy="158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 virtual machine (VM) manager that is installed as a software application on an existing operating system (OS)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Type 2 Hypervisor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36394" y="5637416"/>
            <a:ext cx="4042919" cy="40429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275" y="2254473"/>
            <a:ext cx="16717025" cy="158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Type 1 runs on bare metal and Type 2 runs on top of an operating system.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Type 1 vs Type 2 Hypervisors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08107" y="3271877"/>
            <a:ext cx="9671787" cy="67110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Learning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96007"/>
            <a:ext cx="16636286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Linux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Kernel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Virtualization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Virtual Machines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Hypervisors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OS installation on Virtual Machine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Ubuntu Graphical User Interface (GUI)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9635" b="0"/>
          <a:stretch>
            <a:fillRect/>
          </a:stretch>
        </p:blipFill>
        <p:spPr>
          <a:xfrm flipH="false" flipV="false" rot="0">
            <a:off x="3787696" y="408462"/>
            <a:ext cx="10712608" cy="94700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07817" y="3647419"/>
            <a:ext cx="10225291" cy="60581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2202007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84969" y="3272900"/>
            <a:ext cx="8431636" cy="65138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2262049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73430" y="3510741"/>
            <a:ext cx="8486726" cy="635685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2121952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277" y="3019005"/>
            <a:ext cx="10487122" cy="65359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1905605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31554" y="3299446"/>
            <a:ext cx="7693834" cy="62415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1741688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66803" y="3131768"/>
            <a:ext cx="9827997" cy="66239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2005534"/>
            <a:ext cx="16717025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4" indent="-496572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74433" y="3819094"/>
            <a:ext cx="9358810" cy="58327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2403679"/>
            <a:ext cx="16717025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76011" y="3656279"/>
            <a:ext cx="8014389" cy="600305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2302077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17721" y="3189723"/>
            <a:ext cx="8272233" cy="630878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2052954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092368" y="4352812"/>
            <a:ext cx="610326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2368" y="532688"/>
            <a:ext cx="6103265" cy="3433044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38897" b="-3889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4352812"/>
            <a:ext cx="16230600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First of multitasking, a multiuser operating system</a:t>
            </a:r>
          </a:p>
          <a:p>
            <a:pPr>
              <a:lnSpc>
                <a:spcPts val="4320"/>
              </a:lnSpc>
            </a:pP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Development started in 1969 by AT&amp;T at Bell Labs research center by Ken Thompson and Dennis Ritchie.</a:t>
            </a:r>
          </a:p>
          <a:p>
            <a:pPr>
              <a:lnSpc>
                <a:spcPts val="4320"/>
              </a:lnSpc>
            </a:pPr>
          </a:p>
          <a:p>
            <a:pPr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29473" y="3436753"/>
            <a:ext cx="8448729" cy="63283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2382132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4420" y="3154465"/>
            <a:ext cx="9958835" cy="65670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22228" y="3361135"/>
            <a:ext cx="11557119" cy="649363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9872" y="3153325"/>
            <a:ext cx="10648256" cy="663641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03259" y="3068273"/>
            <a:ext cx="11587314" cy="64888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22326" y="2868962"/>
            <a:ext cx="9048863" cy="69010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84802" y="3321702"/>
            <a:ext cx="11231972" cy="63485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37379" y="2964007"/>
            <a:ext cx="11832917" cy="66264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950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53695" y="3068860"/>
            <a:ext cx="11580610" cy="64851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72886" y="2804654"/>
            <a:ext cx="9255802" cy="69329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712718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092368" y="4352812"/>
            <a:ext cx="610326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999787"/>
            <a:ext cx="16230600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Development stared in 1969 by AT&amp;T at Bell Labs research center by Ken Thompson and Dennis Ritchie.</a:t>
            </a:r>
          </a:p>
          <a:p>
            <a:pPr>
              <a:lnSpc>
                <a:spcPts val="4320"/>
              </a:lnSpc>
            </a:pP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First of multitasking, multiuser operating system.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2368" y="532688"/>
            <a:ext cx="6103265" cy="3433044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38897" b="-38897"/>
              </a:stretch>
            </a:blipFill>
          </p:spPr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52328" y="3019971"/>
            <a:ext cx="9089588" cy="68084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03259" y="3191357"/>
            <a:ext cx="10782181" cy="64693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25922" y="3186385"/>
            <a:ext cx="8636156" cy="64439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01428" y="2939916"/>
            <a:ext cx="5885143" cy="66069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275" y="1905605"/>
            <a:ext cx="167170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420"/>
            <a:ext cx="16050275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4485" y="10079831"/>
            <a:ext cx="19882485" cy="5246370"/>
            <a:chOff x="0" y="0"/>
            <a:chExt cx="3080317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80317" cy="812800"/>
            </a:xfrm>
            <a:custGeom>
              <a:avLst/>
              <a:gdLst/>
              <a:ahLst/>
              <a:cxnLst/>
              <a:rect r="r" b="b" t="t" l="l"/>
              <a:pathLst>
                <a:path h="812800" w="3080317">
                  <a:moveTo>
                    <a:pt x="0" y="0"/>
                  </a:moveTo>
                  <a:lnTo>
                    <a:pt x="3080317" y="0"/>
                  </a:lnTo>
                  <a:lnTo>
                    <a:pt x="30803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05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27" y="0"/>
            <a:ext cx="1826094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Summary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29524"/>
            <a:ext cx="16636286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Linux (Ubuntu)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Kernel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Virtualization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Virtual Machines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Hypervisors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OS installation on Virtual Machine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Ubuntu Graphical User Interface (GUI)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Next Lecture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74709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014" y="4051300"/>
            <a:ext cx="166362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Command Line Interface (CLI)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Basic Linux Commands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31835" y="504814"/>
            <a:ext cx="13790991" cy="91020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98073" y="4287945"/>
            <a:ext cx="8404922" cy="1472586"/>
            <a:chOff x="0" y="0"/>
            <a:chExt cx="1302142" cy="22814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02142" cy="228142"/>
            </a:xfrm>
            <a:custGeom>
              <a:avLst/>
              <a:gdLst/>
              <a:ahLst/>
              <a:cxnLst/>
              <a:rect r="r" b="b" t="t" l="l"/>
              <a:pathLst>
                <a:path h="228142" w="1302142">
                  <a:moveTo>
                    <a:pt x="0" y="0"/>
                  </a:moveTo>
                  <a:lnTo>
                    <a:pt x="1302142" y="0"/>
                  </a:lnTo>
                  <a:lnTo>
                    <a:pt x="1302142" y="228142"/>
                  </a:lnTo>
                  <a:lnTo>
                    <a:pt x="0" y="22814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83619"/>
            <a:ext cx="16230600" cy="11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53"/>
              </a:lnSpc>
              <a:spcBef>
                <a:spcPct val="0"/>
              </a:spcBef>
            </a:pPr>
            <a:r>
              <a:rPr lang="en-US" sz="8100">
                <a:solidFill>
                  <a:srgbClr val="250542"/>
                </a:solidFill>
                <a:latin typeface="Vesper Libre Regular Bold"/>
              </a:rPr>
              <a:t>Ask Questions!!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7723" y="6428412"/>
            <a:ext cx="1376376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250542"/>
                </a:solidFill>
                <a:latin typeface="29LT Zarid Text"/>
              </a:rPr>
              <a:t>Linux was created in the early 1990s by Finnish software engineer Linus Torvalds and the Free Software Foundation (FSF). Linus started developing Linux to create a system similar to MINIX, a UNIX like Operating System.</a:t>
            </a:r>
          </a:p>
        </p:txBody>
      </p:sp>
      <p:sp>
        <p:nvSpPr>
          <p:cNvPr name="AutoShape 3" id="3"/>
          <p:cNvSpPr/>
          <p:nvPr/>
        </p:nvSpPr>
        <p:spPr>
          <a:xfrm rot="-10800000">
            <a:off x="2387723" y="4532937"/>
            <a:ext cx="610326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10800000">
            <a:off x="10048218" y="4532937"/>
            <a:ext cx="610326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387723" y="712813"/>
            <a:ext cx="6103265" cy="343304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1636" b="-31709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048218" y="712813"/>
            <a:ext cx="6103265" cy="3433044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-1831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87723" y="4942512"/>
            <a:ext cx="610326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250542"/>
                </a:solidFill>
                <a:latin typeface="Times Neue Roman"/>
              </a:rPr>
              <a:t>Linus Torvalds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48218" y="4942512"/>
            <a:ext cx="610326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250542"/>
                </a:solidFill>
                <a:latin typeface="Times Neue Roman"/>
              </a:rPr>
              <a:t>Free Software Foundation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66474"/>
            <a:ext cx="16230600" cy="482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Modern, free operating system based on UNIX</a:t>
            </a:r>
          </a:p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the self-contained kernel in 1991</a:t>
            </a:r>
          </a:p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Unix Compatibility</a:t>
            </a:r>
          </a:p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many users around the world are its collaborators</a:t>
            </a:r>
          </a:p>
          <a:p>
            <a:pPr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runs efficiently and reliably on common PC hardware</a:t>
            </a:r>
          </a:p>
          <a:p>
            <a:pPr marL="993139" indent="-496570" lvl="1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runs on other platforms like raspberry pi, IoT devices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2368" y="222550"/>
            <a:ext cx="6103265" cy="3433044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55" r="-855" t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56999"/>
            <a:ext cx="16230600" cy="157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250542"/>
                </a:solidFill>
                <a:latin typeface="Times Neue Roman"/>
              </a:rPr>
              <a:t>S</a:t>
            </a:r>
            <a:r>
              <a:rPr lang="en-US" sz="4500">
                <a:solidFill>
                  <a:srgbClr val="250542"/>
                </a:solidFill>
                <a:latin typeface="Times Neue Roman"/>
              </a:rPr>
              <a:t>eries of widely used free software licenses that guarantee end-users the four freedoms to: run, study, share and modify the software</a:t>
            </a:r>
          </a:p>
        </p:txBody>
      </p:sp>
      <p:sp>
        <p:nvSpPr>
          <p:cNvPr name="AutoShape 3" id="3"/>
          <p:cNvSpPr/>
          <p:nvPr/>
        </p:nvSpPr>
        <p:spPr>
          <a:xfrm rot="-10800000">
            <a:off x="6092368" y="4042674"/>
            <a:ext cx="610326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2368" y="222550"/>
            <a:ext cx="6103265" cy="3433044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55" r="-855" t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56949"/>
            <a:ext cx="16230600" cy="347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400">
                <a:solidFill>
                  <a:srgbClr val="250542"/>
                </a:solidFill>
                <a:latin typeface="Times Neue Roman"/>
              </a:rPr>
              <a:t>GNU General Public License (GNU GPL)</a:t>
            </a:r>
          </a:p>
          <a:p>
            <a:pPr>
              <a:lnSpc>
                <a:spcPts val="7559"/>
              </a:lnSpc>
            </a:pPr>
          </a:p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250542"/>
                </a:solidFill>
                <a:latin typeface="Times Neue Roman"/>
              </a:rPr>
              <a:t>S</a:t>
            </a:r>
            <a:r>
              <a:rPr lang="en-US" sz="4500">
                <a:solidFill>
                  <a:srgbClr val="250542"/>
                </a:solidFill>
                <a:latin typeface="Times Neue Roman"/>
              </a:rPr>
              <a:t>eries of widely used free software licenses that guarantee end-users the four freedoms to: run, study, share and modify the software</a:t>
            </a:r>
          </a:p>
        </p:txBody>
      </p:sp>
      <p:sp>
        <p:nvSpPr>
          <p:cNvPr name="AutoShape 3" id="3"/>
          <p:cNvSpPr/>
          <p:nvPr/>
        </p:nvSpPr>
        <p:spPr>
          <a:xfrm rot="-10800000">
            <a:off x="6092368" y="4042674"/>
            <a:ext cx="610326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2368" y="222550"/>
            <a:ext cx="6103265" cy="3433044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55" r="-855" t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DAE95daqSQs</dc:identifier>
  <dcterms:modified xsi:type="dcterms:W3CDTF">2011-08-01T06:04:30Z</dcterms:modified>
  <cp:revision>1</cp:revision>
  <dc:title>CSA-Lecture 2</dc:title>
</cp:coreProperties>
</file>